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98" r:id="rId2"/>
    <p:sldId id="391" r:id="rId3"/>
    <p:sldId id="394" r:id="rId4"/>
    <p:sldId id="396" r:id="rId5"/>
    <p:sldId id="397" r:id="rId6"/>
    <p:sldId id="399" r:id="rId7"/>
    <p:sldId id="400" r:id="rId8"/>
    <p:sldId id="401" r:id="rId9"/>
    <p:sldId id="403" r:id="rId10"/>
    <p:sldId id="402" r:id="rId11"/>
    <p:sldId id="404" r:id="rId12"/>
    <p:sldId id="405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3" autoAdjust="0"/>
    <p:restoredTop sz="94676"/>
  </p:normalViewPr>
  <p:slideViewPr>
    <p:cSldViewPr snapToGrid="0">
      <p:cViewPr varScale="1">
        <p:scale>
          <a:sx n="104" d="100"/>
          <a:sy n="104" d="100"/>
        </p:scale>
        <p:origin x="54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BF2BE-233B-3C44-A7D6-D4CDB0E32046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0950B-5C79-8146-BB40-1DCB01D970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295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0950B-5C79-8146-BB40-1DCB01D9706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80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6E6C30-D8AF-D5BB-3DDB-F9ECAB356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C959917-578B-1BF3-91D9-618EC2AF0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45BAF2-AC76-3B16-DF9B-101D9665F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87C23C-D8EB-0EC0-2ACF-69D1E8523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798C47-81C5-FE39-0F34-C9AEA925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540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BC2568-B044-CD2C-3BAA-40C1D9B28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433E2B9-FFBD-D4DE-9764-8A62194A4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5D499D-53CA-3E1A-62AC-94DDD6663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61F13CC-B7F9-8CF4-7013-280133B71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0B4CCCD-D8D2-DECB-4E31-3F42F6084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4657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F9818F3-0A38-A640-946D-8454AFDC82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C325411-684A-40C3-818B-206CC63B38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B4517C-8A19-7001-4EC1-46C3AA436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FA9B0B-4DDD-B54C-757E-B197CDF8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6B0681-C13A-E5EE-1500-301DFB71F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4701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15413" y="86627"/>
            <a:ext cx="10369152" cy="442763"/>
          </a:xfrm>
        </p:spPr>
        <p:txBody>
          <a:bodyPr>
            <a:noAutofit/>
          </a:bodyPr>
          <a:lstStyle>
            <a:lvl1pPr algn="l">
              <a:defRPr sz="3200"/>
            </a:lvl1pPr>
          </a:lstStyle>
          <a:p>
            <a:r>
              <a:rPr kumimoji="1" lang="ja-JP" altLang="en-US" dirty="0"/>
              <a:t>マスタ 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>
          <a:xfrm>
            <a:off x="143339" y="6525345"/>
            <a:ext cx="2844800" cy="221109"/>
          </a:xfrm>
        </p:spPr>
        <p:txBody>
          <a:bodyPr/>
          <a:lstStyle/>
          <a:p>
            <a:fld id="{E5A93880-F149-4AF3-B592-103175E94EE4}" type="datetime1">
              <a:rPr kumimoji="1" lang="ja-JP" altLang="en-US" smtClean="0"/>
              <a:pPr/>
              <a:t>2025/6/26</a:t>
            </a:fld>
            <a:endParaRPr kumimoji="1" lang="ja-JP" altLang="en-US" dirty="0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>
          <a:xfrm>
            <a:off x="4165600" y="6525344"/>
            <a:ext cx="3860800" cy="216024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>
          <a:xfrm>
            <a:off x="9168341" y="6525345"/>
            <a:ext cx="2844800" cy="196131"/>
          </a:xfrm>
        </p:spPr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7" name="Picture 19" descr="waseda_2s_white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9602" y="1"/>
            <a:ext cx="972399" cy="548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3" descr="Waseda_University_Logo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39" y="116632"/>
            <a:ext cx="564885" cy="423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13"/>
          <p:cNvSpPr>
            <a:spLocks noChangeArrowheads="1"/>
          </p:cNvSpPr>
          <p:nvPr userDrawn="1"/>
        </p:nvSpPr>
        <p:spPr bwMode="auto">
          <a:xfrm>
            <a:off x="0" y="548680"/>
            <a:ext cx="12192000" cy="97926"/>
          </a:xfrm>
          <a:prstGeom prst="rect">
            <a:avLst/>
          </a:prstGeom>
          <a:gradFill flip="none" rotWithShape="1">
            <a:gsLst>
              <a:gs pos="30000">
                <a:srgbClr val="8A0023"/>
              </a:gs>
              <a:gs pos="100000">
                <a:srgbClr val="FFEBFA"/>
              </a:gs>
            </a:gsLst>
            <a:lin ang="0" scaled="0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ja-JP" altLang="en-US" sz="1800">
              <a:solidFill>
                <a:srgbClr val="000000"/>
              </a:solidFill>
              <a:latin typeface="+mn-lt"/>
              <a:ea typeface="IPA P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89681296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58E93A-7DF1-CE11-776C-D5367D81C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E7F109-960F-8788-776B-75C1DAC5A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353788-587E-F439-BB2C-38B2EC42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2CB07AF-AEEB-B37A-6D11-88E73596E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3BF78A-FABF-0FC3-F44E-85FDFC05E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407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504B6F-8B32-A6D7-243C-273F26671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CC5C0B-B5B7-9FB3-DA93-F66FE76A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9AF66F-32B3-2277-FDBB-6AFA35A21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A733CE-17E0-04FC-2541-69B9DB53C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57B06F-AE8F-C107-10C9-9DF87E99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724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84976-A33E-5C5B-B171-F3C7056D4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590B37-FF93-30AB-635A-6E35805EE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427B1B9-7AFB-9DF8-B23B-B31971F69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81C3D98-9F13-5B6B-79BC-A1E7F721A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3202CC7-0488-5049-9653-C2241A9F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6A15884-E53F-C1B9-E5BF-3E32FBAC6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6124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3D9856-314A-38AC-2C71-14AD67221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2FC18CB-C642-81B6-A5ED-5DCED024F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1FBFE2-FE74-77C1-F42F-EDAC6C3F7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959C9F-C2E8-9DEF-3EC4-EDF7B381A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95C409-5BB2-31CC-72DE-456416A73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35B6AC0-FD22-4344-160E-4680D786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32C33D0-F559-B290-1BB5-25B5E74A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E61DE60-B131-2271-DE3D-0E09FFF3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0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BCEF52-9FCC-8481-6819-2737CC0F3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3D3EAEA-78A2-B1AD-A0C9-B92298164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FCCE8B7-C9C9-4FB5-85B3-52BA05D8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9EAEBEA-5D15-C68C-F72B-51FF61B0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60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C4ED97F-FB72-FF01-0C77-82CA710D3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0879DDF-D3DD-5839-855B-1BDAF881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62D99F2-666D-D069-2573-627EA1F7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302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D878E0-86DD-7ACD-3907-BC4130088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8A07D0-456F-44AB-AC15-FDE381A29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BFBDBA3-82CE-B89E-444E-D80C48214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B4B659-0093-F736-750E-552D0EE0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81690F4-3EC0-0E5B-F08C-C40EA170E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5E8BF51-38CD-805A-B2AE-FAF968DD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1839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EE605E-4307-79E6-1592-6A012DD62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EFCB242-619D-06FF-BEB9-C754A4E5F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7DEC207-FC01-3937-E739-F63221AE3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60632D-3B7F-625C-3C92-5EB7BB6B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8FBA58-6891-ACC5-74E4-0B1B9810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117FAA-5357-0DE7-7A5D-576BDC4F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6605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9C7044C-6757-5CD6-19E3-98DC11EB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E29145-FFC9-7B7D-9781-B5618A457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DD9307-DAE0-256C-99C4-56DDBDEC0C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56C22-2FAF-DB47-BE44-7410A9D58B57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2F99D2-5270-2538-683D-7269D2D73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EDBADF-2A1B-7A3E-A5FC-D0F2849FC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91812C-3341-CB4E-9E45-6B3C0FB693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4624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17/06/relationships/model3d" Target="../media/model3d1.glb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rithymn/ATMCODE.git" TargetMode="External"/><Relationship Id="rId2" Type="http://schemas.openxmlformats.org/officeDocument/2006/relationships/hyperlink" Target="mailto:66011042@kmitl.ac.th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inviewer.com/api.html" TargetMode="External"/><Relationship Id="rId2" Type="http://schemas.openxmlformats.org/officeDocument/2006/relationships/hyperlink" Target="https://opensky-network.org/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microsoft.com/office/2017/06/relationships/model3d" Target="../media/model3d1.glb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microsoft.com/office/2017/06/relationships/model3d" Target="../media/model3d1.glb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A0335C-459F-B27D-0754-A938B6B1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1</a:t>
            </a:fld>
            <a:endParaRPr kumimoji="1" lang="ja-JP" altLang="en-US" dirty="0"/>
          </a:p>
        </p:txBody>
      </p:sp>
      <p:sp>
        <p:nvSpPr>
          <p:cNvPr id="4" name="サブタイトル 2">
            <a:extLst>
              <a:ext uri="{FF2B5EF4-FFF2-40B4-BE49-F238E27FC236}">
                <a16:creationId xmlns:a16="http://schemas.microsoft.com/office/drawing/2014/main" id="{F4BCF495-F46B-04C6-1D5D-6490CEF95C55}"/>
              </a:ext>
            </a:extLst>
          </p:cNvPr>
          <p:cNvSpPr txBox="1">
            <a:spLocks/>
          </p:cNvSpPr>
          <p:nvPr/>
        </p:nvSpPr>
        <p:spPr bwMode="auto">
          <a:xfrm>
            <a:off x="1108222" y="1490733"/>
            <a:ext cx="9975551" cy="20628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sz="4000" b="1" i="1" dirty="0">
                <a:latin typeface="+mj-lt"/>
                <a:cs typeface="Times New Roman" panose="02020603050405020304" pitchFamily="18" charset="0"/>
              </a:rPr>
              <a:t>Radar Echo Avoidance Analysis 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for </a:t>
            </a:r>
            <a:r>
              <a:rPr lang="en-US" sz="4000" b="1" i="1" dirty="0">
                <a:latin typeface="+mj-lt"/>
                <a:cs typeface="Times New Roman" panose="02020603050405020304" pitchFamily="18" charset="0"/>
              </a:rPr>
              <a:t>Arrival Flight 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at </a:t>
            </a:r>
            <a:r>
              <a:rPr lang="en-US" sz="4000" b="1" i="1" dirty="0">
                <a:latin typeface="+mj-lt"/>
                <a:cs typeface="Times New Roman" panose="02020603050405020304" pitchFamily="18" charset="0"/>
              </a:rPr>
              <a:t>Suvarnabhumi Airport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 (VTBS)</a:t>
            </a:r>
            <a:endParaRPr lang="en-US" altLang="ja-JP" sz="40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IPA Pゴシック"/>
              <a:cs typeface="Times New Roman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2E48054-9C1C-AE4E-CA2E-B828A1DAE1C8}"/>
              </a:ext>
            </a:extLst>
          </p:cNvPr>
          <p:cNvSpPr/>
          <p:nvPr/>
        </p:nvSpPr>
        <p:spPr>
          <a:xfrm>
            <a:off x="1524002" y="3429000"/>
            <a:ext cx="9144000" cy="83164"/>
          </a:xfrm>
          <a:prstGeom prst="rect">
            <a:avLst/>
          </a:prstGeom>
          <a:gradFill flip="none" rotWithShape="1">
            <a:gsLst>
              <a:gs pos="5000">
                <a:srgbClr val="7E0000"/>
              </a:gs>
              <a:gs pos="0">
                <a:srgbClr val="600000">
                  <a:tint val="44500"/>
                  <a:satMod val="160000"/>
                </a:srgbClr>
              </a:gs>
              <a:gs pos="100000">
                <a:srgbClr val="600000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ja-JP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ea typeface="メイリオ" pitchFamily="50" charset="-128"/>
              <a:cs typeface="Times New Roman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5256C9-8922-9D63-584F-4EA136047C59}"/>
              </a:ext>
            </a:extLst>
          </p:cNvPr>
          <p:cNvSpPr txBox="1"/>
          <p:nvPr/>
        </p:nvSpPr>
        <p:spPr>
          <a:xfrm>
            <a:off x="1887099" y="3553552"/>
            <a:ext cx="8417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cs typeface="Times New Roman" panose="02020603050405020304" pitchFamily="18" charset="0"/>
              </a:rPr>
              <a:t>Krit </a:t>
            </a:r>
            <a:r>
              <a:rPr lang="en-US" sz="2400" b="1" dirty="0" err="1">
                <a:cs typeface="Times New Roman" panose="02020603050405020304" pitchFamily="18" charset="0"/>
              </a:rPr>
              <a:t>Ittisomboon</a:t>
            </a:r>
            <a:r>
              <a:rPr lang="en-US" sz="2400" b="1" dirty="0"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2400" dirty="0">
                <a:cs typeface="Times New Roman" panose="02020603050405020304" pitchFamily="18" charset="0"/>
              </a:rPr>
              <a:t>2025/06/26 </a:t>
            </a:r>
            <a:r>
              <a:rPr lang="en-US" sz="2400" dirty="0" err="1">
                <a:cs typeface="Times New Roman" panose="02020603050405020304" pitchFamily="18" charset="0"/>
              </a:rPr>
              <a:t>WasedaUniversity</a:t>
            </a:r>
            <a:r>
              <a:rPr lang="en-US" sz="2400" dirty="0">
                <a:cs typeface="Times New Roman" panose="02020603050405020304" pitchFamily="18" charset="0"/>
              </a:rPr>
              <a:t>/KMITL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413FA0-7662-FE02-6649-CB2411780D00}"/>
              </a:ext>
            </a:extLst>
          </p:cNvPr>
          <p:cNvSpPr txBox="1"/>
          <p:nvPr/>
        </p:nvSpPr>
        <p:spPr>
          <a:xfrm>
            <a:off x="3047488" y="4336789"/>
            <a:ext cx="60970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ja-JP" sz="1800" i="1" dirty="0">
                <a:solidFill>
                  <a:schemeClr val="tx1">
                    <a:lumMod val="85000"/>
                    <a:lumOff val="15000"/>
                  </a:schemeClr>
                </a:solidFill>
                <a:ea typeface="IPA Pゴシック"/>
                <a:cs typeface="Times New Roman" pitchFamily="18" charset="0"/>
              </a:rPr>
              <a:t>Final Presentation </a:t>
            </a:r>
            <a:r>
              <a:rPr lang="en-US" altLang="ja-JP" sz="1800" b="1" i="1" dirty="0">
                <a:solidFill>
                  <a:schemeClr val="tx1">
                    <a:lumMod val="85000"/>
                    <a:lumOff val="15000"/>
                  </a:schemeClr>
                </a:solidFill>
                <a:ea typeface="IPA Pゴシック"/>
                <a:cs typeface="Times New Roman" pitchFamily="18" charset="0"/>
              </a:rPr>
              <a:t>Prof. </a:t>
            </a:r>
            <a:r>
              <a:rPr lang="en-US" altLang="ja-JP" sz="1800" b="1" i="1" dirty="0" err="1">
                <a:solidFill>
                  <a:schemeClr val="tx1">
                    <a:lumMod val="85000"/>
                    <a:lumOff val="15000"/>
                  </a:schemeClr>
                </a:solidFill>
                <a:ea typeface="IPA Pゴシック"/>
                <a:cs typeface="Times New Roman" pitchFamily="18" charset="0"/>
              </a:rPr>
              <a:t>Asei</a:t>
            </a:r>
            <a:r>
              <a:rPr lang="en-US" altLang="ja-JP" sz="1800" b="1" i="1" dirty="0">
                <a:solidFill>
                  <a:schemeClr val="tx1">
                    <a:lumMod val="85000"/>
                    <a:lumOff val="15000"/>
                  </a:schemeClr>
                </a:solidFill>
                <a:ea typeface="IPA Pゴシック"/>
                <a:cs typeface="Times New Roman" pitchFamily="18" charset="0"/>
              </a:rPr>
              <a:t> Tezuka Lab.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Airplane">
                <a:extLst>
                  <a:ext uri="{FF2B5EF4-FFF2-40B4-BE49-F238E27FC236}">
                    <a16:creationId xmlns:a16="http://schemas.microsoft.com/office/drawing/2014/main" id="{A1D70B38-5102-3195-5FD9-143E3E1D35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37724569"/>
                  </p:ext>
                </p:extLst>
              </p:nvPr>
            </p:nvGraphicFramePr>
            <p:xfrm flipH="1">
              <a:off x="317393" y="4247642"/>
              <a:ext cx="12277909" cy="2628670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12277909" cy="262867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290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Airplane">
                <a:extLst>
                  <a:ext uri="{FF2B5EF4-FFF2-40B4-BE49-F238E27FC236}">
                    <a16:creationId xmlns:a16="http://schemas.microsoft.com/office/drawing/2014/main" id="{A1D70B38-5102-3195-5FD9-143E3E1D35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317393" y="4247642"/>
                <a:ext cx="12277909" cy="262867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8680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7EE8C-6D00-EA1D-2A08-BD80AE6AB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11DF1E1-BF87-8075-E27C-F45217878924}"/>
              </a:ext>
            </a:extLst>
          </p:cNvPr>
          <p:cNvGrpSpPr/>
          <p:nvPr/>
        </p:nvGrpSpPr>
        <p:grpSpPr>
          <a:xfrm>
            <a:off x="6268146" y="1099227"/>
            <a:ext cx="3496163" cy="3709745"/>
            <a:chOff x="6268145" y="1058793"/>
            <a:chExt cx="3496163" cy="3709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786DD52-BF6F-87FF-1F8C-CCD37DBE1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4040" y="1058793"/>
              <a:ext cx="3364375" cy="370974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38B4D4B-07BC-9891-1E5D-F5D3A1EBC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8145" y="1189773"/>
              <a:ext cx="3496163" cy="19052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763DED3A-7966-36B2-69BD-6400A23E3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System Capabilities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F6C11EB-9876-D325-E72B-E9380EDA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846FF8-86D3-DA39-0AD3-5C560CDF3176}"/>
              </a:ext>
            </a:extLst>
          </p:cNvPr>
          <p:cNvSpPr txBox="1"/>
          <p:nvPr/>
        </p:nvSpPr>
        <p:spPr>
          <a:xfrm>
            <a:off x="178859" y="652982"/>
            <a:ext cx="7211079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Our System Can Detect During Active Weather: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Avoidance patterns by wind type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Critical decision zones (40-60km)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Altitude-dependent behavior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Real-time deviations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sz="2400" b="1" dirty="0"/>
              <a:t>Quality Metrics: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Confidence:  93% 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Quality: 14/15 (93%)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Age: 2 minutes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400" b="1" dirty="0"/>
              <a:t>Altitude Distribution: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0 - 3,000 ft : 5 flights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3,000 - 7,000 ft : 7 flights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7,000 - 10,000 ft : 3 flights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9EEDBB-DF42-25E8-4944-65C1EECFE7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2244" y="4490827"/>
            <a:ext cx="6667969" cy="203451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Airplane">
                <a:extLst>
                  <a:ext uri="{FF2B5EF4-FFF2-40B4-BE49-F238E27FC236}">
                    <a16:creationId xmlns:a16="http://schemas.microsoft.com/office/drawing/2014/main" id="{70C1E6E6-B38A-2AEB-E354-0B42C8D25B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2066093"/>
                  </p:ext>
                </p:extLst>
              </p:nvPr>
            </p:nvGraphicFramePr>
            <p:xfrm rot="20805043" flipH="1">
              <a:off x="10100304" y="-1495996"/>
              <a:ext cx="8133634" cy="5752593"/>
            </p:xfrm>
            <a:graphic>
              <a:graphicData uri="http://schemas.microsoft.com/office/drawing/2017/model3d">
                <am3d:model3d r:embed="rId6">
                  <am3d:spPr>
                    <a:xfrm rot="20805043" flipH="1">
                      <a:off x="0" y="0"/>
                      <a:ext cx="8133634" cy="5752593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6886349" ay="-2952917" az="-728173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14289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Airplane">
                <a:extLst>
                  <a:ext uri="{FF2B5EF4-FFF2-40B4-BE49-F238E27FC236}">
                    <a16:creationId xmlns:a16="http://schemas.microsoft.com/office/drawing/2014/main" id="{70C1E6E6-B38A-2AEB-E354-0B42C8D25B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0805043" flipH="1">
                <a:off x="10100304" y="-1495996"/>
                <a:ext cx="8133634" cy="5752593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F9D676ED-C8CA-19E7-DF0A-3E9D5B6D606D}"/>
              </a:ext>
            </a:extLst>
          </p:cNvPr>
          <p:cNvSpPr txBox="1"/>
          <p:nvPr/>
        </p:nvSpPr>
        <p:spPr>
          <a:xfrm>
            <a:off x="5469346" y="6525345"/>
            <a:ext cx="50937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Fig. 7: System Interface showing real-time analysis capabilities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71FC47-23FC-7699-1FAC-2F861A12BE89}"/>
              </a:ext>
            </a:extLst>
          </p:cNvPr>
          <p:cNvSpPr txBox="1"/>
          <p:nvPr/>
        </p:nvSpPr>
        <p:spPr>
          <a:xfrm>
            <a:off x="5726960" y="1140804"/>
            <a:ext cx="4578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Analysis</a:t>
            </a:r>
            <a:r>
              <a:rPr lang="en-US" sz="2000" b="1" dirty="0"/>
              <a:t> </a:t>
            </a:r>
            <a:r>
              <a:rPr lang="en-US" sz="2000" b="1" i="1" dirty="0"/>
              <a:t>Confidence</a:t>
            </a:r>
            <a:r>
              <a:rPr lang="en-US" sz="2000" b="1" dirty="0"/>
              <a:t> </a:t>
            </a:r>
            <a:r>
              <a:rPr lang="en-US" sz="2000" b="1" i="1" dirty="0"/>
              <a:t>Distribution</a:t>
            </a:r>
          </a:p>
        </p:txBody>
      </p:sp>
    </p:spTree>
    <p:extLst>
      <p:ext uri="{BB962C8B-B14F-4D97-AF65-F5344CB8AC3E}">
        <p14:creationId xmlns:p14="http://schemas.microsoft.com/office/powerpoint/2010/main" val="343233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65680-6E20-4C25-AA90-995E1DA0B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0A2F7E-DF6B-FF40-698F-D2C6E1CE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Future Development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68899EC-CFC5-2F3D-B556-EE4A83F3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11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F0EF6F-7356-AEF5-E3DC-5AABE2C01BF9}"/>
              </a:ext>
            </a:extLst>
          </p:cNvPr>
          <p:cNvSpPr txBox="1"/>
          <p:nvPr/>
        </p:nvSpPr>
        <p:spPr>
          <a:xfrm>
            <a:off x="178859" y="929853"/>
            <a:ext cx="7211079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Current System: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err="1"/>
              <a:t>OpenSky</a:t>
            </a:r>
            <a:r>
              <a:rPr lang="en-US" sz="2000" dirty="0"/>
              <a:t> Network Data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Real Weather Data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Surface Wind (METAR)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Basic Pattern Decision</a:t>
            </a:r>
          </a:p>
          <a:p>
            <a:endParaRPr lang="en-US" sz="2000" dirty="0"/>
          </a:p>
          <a:p>
            <a:r>
              <a:rPr lang="en-US" sz="2400" b="1" dirty="0"/>
              <a:t>Future Develop: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Estimate the movement of echo data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3D wind Data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In Thailand, 1km</a:t>
            </a:r>
            <a:r>
              <a:rPr lang="en-US" sz="2000" baseline="30000" dirty="0"/>
              <a:t>2 </a:t>
            </a:r>
            <a:r>
              <a:rPr lang="en-US" sz="2000" dirty="0"/>
              <a:t>every 10 mins for </a:t>
            </a:r>
            <a:r>
              <a:rPr lang="en-US" sz="2000"/>
              <a:t>weather forecast.</a:t>
            </a:r>
            <a:r>
              <a:rPr lang="en-US" sz="2000" baseline="30000"/>
              <a:t> </a:t>
            </a:r>
            <a:r>
              <a:rPr lang="en-US" sz="2000"/>
              <a:t>  </a:t>
            </a: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Machine Learning model create for greater predictions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Create Historical Pattern database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Continuous Monitoring (24/7)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000" dirty="0"/>
          </a:p>
          <a:p>
            <a:r>
              <a:rPr lang="en-US" sz="2400" b="1" dirty="0"/>
              <a:t>Applications: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Air Traffic Control – Anticipate deviations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Airlines – Optimize Approach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Research – Safety Studies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irplane">
                <a:extLst>
                  <a:ext uri="{FF2B5EF4-FFF2-40B4-BE49-F238E27FC236}">
                    <a16:creationId xmlns:a16="http://schemas.microsoft.com/office/drawing/2014/main" id="{2FA205DA-BF9B-3F86-0B7A-0031E0E9BA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9883357"/>
                  </p:ext>
                </p:extLst>
              </p:nvPr>
            </p:nvGraphicFramePr>
            <p:xfrm rot="336480" flipH="1">
              <a:off x="7678296" y="1618701"/>
              <a:ext cx="8400315" cy="3009636"/>
            </p:xfrm>
            <a:graphic>
              <a:graphicData uri="http://schemas.microsoft.com/office/drawing/2017/model3d">
                <am3d:model3d r:embed="rId2">
                  <am3d:spPr>
                    <a:xfrm rot="336480" flipH="1">
                      <a:off x="0" y="0"/>
                      <a:ext cx="8400315" cy="3009636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4968383" ay="4725163" az="496001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289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irplane">
                <a:extLst>
                  <a:ext uri="{FF2B5EF4-FFF2-40B4-BE49-F238E27FC236}">
                    <a16:creationId xmlns:a16="http://schemas.microsoft.com/office/drawing/2014/main" id="{2FA205DA-BF9B-3F86-0B7A-0031E0E9BAE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336480" flipH="1">
                <a:off x="7678296" y="1618701"/>
                <a:ext cx="8400315" cy="30096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68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750CF-506E-0462-B257-C1B29B7E3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3955C5-A9FA-AB55-2904-EE93388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Conclusion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2D47E2-679A-B225-61C3-B25546B52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7D00AB-C6CB-3F45-703C-BEDD5CD0AE60}"/>
              </a:ext>
            </a:extLst>
          </p:cNvPr>
          <p:cNvSpPr txBox="1"/>
          <p:nvPr/>
        </p:nvSpPr>
        <p:spPr>
          <a:xfrm>
            <a:off x="178859" y="719833"/>
            <a:ext cx="79629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we Achieved: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Automated avoidance analysis for VTBS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Real-Time monitoring system operational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Discovered wind-dependent patterns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400" dirty="0"/>
          </a:p>
          <a:p>
            <a:r>
              <a:rPr lang="en-US" sz="2400" b="1" dirty="0"/>
              <a:t>Current Status: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System validated during clear conditions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Baseline behavior established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Prepared for weather analysis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400" dirty="0"/>
          </a:p>
          <a:p>
            <a:r>
              <a:rPr lang="en-US" sz="2400" b="1" dirty="0"/>
              <a:t>Contact:</a:t>
            </a:r>
          </a:p>
          <a:p>
            <a:r>
              <a:rPr lang="en-US" sz="2400" dirty="0"/>
              <a:t>Krit </a:t>
            </a:r>
            <a:r>
              <a:rPr lang="en-US" sz="2400" dirty="0" err="1"/>
              <a:t>Ittisomboon</a:t>
            </a:r>
            <a:endParaRPr lang="en-US" sz="2400" dirty="0"/>
          </a:p>
          <a:p>
            <a:r>
              <a:rPr lang="en-US" sz="2400" dirty="0">
                <a:hlinkClick r:id="rId2"/>
              </a:rPr>
              <a:t>66011042@kmitl.ac.th</a:t>
            </a:r>
            <a:endParaRPr lang="en-US" sz="2400" dirty="0"/>
          </a:p>
          <a:p>
            <a:r>
              <a:rPr lang="en-US" sz="2400" dirty="0"/>
              <a:t>GitHub: </a:t>
            </a:r>
            <a:r>
              <a:rPr lang="en-US" sz="2400" dirty="0">
                <a:hlinkClick r:id="rId3"/>
              </a:rPr>
              <a:t>https://github.com/krithymn/ATMCODE.git</a:t>
            </a:r>
            <a:endParaRPr lang="en-US" sz="2400" dirty="0"/>
          </a:p>
          <a:p>
            <a:endParaRPr lang="en-US" sz="2400" dirty="0"/>
          </a:p>
          <a:p>
            <a:r>
              <a:rPr lang="en-US" sz="2400" b="1" dirty="0"/>
              <a:t>Thank You !</a:t>
            </a:r>
          </a:p>
          <a:p>
            <a:endParaRPr lang="en-US" sz="24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Airplane">
                <a:extLst>
                  <a:ext uri="{FF2B5EF4-FFF2-40B4-BE49-F238E27FC236}">
                    <a16:creationId xmlns:a16="http://schemas.microsoft.com/office/drawing/2014/main" id="{36922160-9935-B2E8-E412-4D5C685E99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1243678"/>
                  </p:ext>
                </p:extLst>
              </p:nvPr>
            </p:nvGraphicFramePr>
            <p:xfrm flipH="1">
              <a:off x="989575" y="4304295"/>
              <a:ext cx="12277909" cy="2628670"/>
            </p:xfrm>
            <a:graphic>
              <a:graphicData uri="http://schemas.microsoft.com/office/drawing/2017/model3d">
                <am3d:model3d r:embed="rId4">
                  <am3d:spPr>
                    <a:xfrm flipH="1">
                      <a:off x="0" y="0"/>
                      <a:ext cx="12277909" cy="262867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4290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Airplane">
                <a:extLst>
                  <a:ext uri="{FF2B5EF4-FFF2-40B4-BE49-F238E27FC236}">
                    <a16:creationId xmlns:a16="http://schemas.microsoft.com/office/drawing/2014/main" id="{36922160-9935-B2E8-E412-4D5C685E99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989575" y="4304295"/>
                <a:ext cx="12277909" cy="262867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68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E905F-6851-D0DF-3AA7-9EC9D2EEF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irplane">
                <a:extLst>
                  <a:ext uri="{FF2B5EF4-FFF2-40B4-BE49-F238E27FC236}">
                    <a16:creationId xmlns:a16="http://schemas.microsoft.com/office/drawing/2014/main" id="{A6425358-6F64-C4AB-617A-5B7B8B23D3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2716479"/>
                  </p:ext>
                </p:extLst>
              </p:nvPr>
            </p:nvGraphicFramePr>
            <p:xfrm rot="589466" flipH="1">
              <a:off x="-10289291" y="3201116"/>
              <a:ext cx="12277909" cy="2628670"/>
            </p:xfrm>
            <a:graphic>
              <a:graphicData uri="http://schemas.microsoft.com/office/drawing/2017/model3d">
                <am3d:model3d r:embed="rId2">
                  <am3d:spPr>
                    <a:xfrm rot="589466" flipH="1">
                      <a:off x="0" y="0"/>
                      <a:ext cx="12277909" cy="262867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290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irplane">
                <a:extLst>
                  <a:ext uri="{FF2B5EF4-FFF2-40B4-BE49-F238E27FC236}">
                    <a16:creationId xmlns:a16="http://schemas.microsoft.com/office/drawing/2014/main" id="{A6425358-6F64-C4AB-617A-5B7B8B23D3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89466" flipH="1">
                <a:off x="-10289291" y="3201116"/>
                <a:ext cx="12277909" cy="262867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タイトル 1">
            <a:extLst>
              <a:ext uri="{FF2B5EF4-FFF2-40B4-BE49-F238E27FC236}">
                <a16:creationId xmlns:a16="http://schemas.microsoft.com/office/drawing/2014/main" id="{DAC36772-C775-3159-4C6F-8420B6F17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lang="en-US" altLang="ja-JP" sz="4000" b="1" i="1" dirty="0">
                <a:latin typeface="Montserrat" pitchFamily="2" charset="0"/>
              </a:rPr>
              <a:t>Introduction</a:t>
            </a:r>
            <a:endParaRPr kumimoji="1" lang="ja-JP" altLang="en-US" sz="4000" b="1" i="1" dirty="0">
              <a:latin typeface="Montserrat" pitchFamily="2" charset="0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98751D3A-92D9-4830-9AC3-CD160FA35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2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1E2DB3-B341-9006-1316-5B288C4168E4}"/>
              </a:ext>
            </a:extLst>
          </p:cNvPr>
          <p:cNvSpPr txBox="1"/>
          <p:nvPr/>
        </p:nvSpPr>
        <p:spPr>
          <a:xfrm>
            <a:off x="207858" y="710202"/>
            <a:ext cx="643211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Thailand</a:t>
            </a:r>
            <a:r>
              <a:rPr lang="en-US" sz="2400" dirty="0"/>
              <a:t> is one of Southeast Asia’s major aviation hubs, with </a:t>
            </a:r>
            <a:r>
              <a:rPr lang="en-US" sz="2400" b="1" dirty="0"/>
              <a:t>Suvarnabhumi Airport (VTBS)</a:t>
            </a:r>
            <a:r>
              <a:rPr lang="en-US" sz="2400" dirty="0"/>
              <a:t> in Bangkok serving as the primary international gateway. Each day, VTBS handles hundreds of domestic and international flights.</a:t>
            </a:r>
          </a:p>
          <a:p>
            <a:endParaRPr lang="en-US" sz="2400" dirty="0"/>
          </a:p>
          <a:p>
            <a:r>
              <a:rPr lang="en-US" sz="2400" dirty="0"/>
              <a:t>However, Thailand's tropical climate often causes weather-related disruptions. Thunderstorms and heavy rainfall can significantly impact flight paths and air traffic flow.</a:t>
            </a:r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This project explores how weather conditions influence flight routes around </a:t>
            </a:r>
            <a:r>
              <a:rPr lang="en-US" sz="2400" b="1" dirty="0"/>
              <a:t>VTBS</a:t>
            </a:r>
            <a:r>
              <a:rPr lang="en-US" sz="2400" dirty="0"/>
              <a:t> using real flight and weather data.</a:t>
            </a:r>
          </a:p>
          <a:p>
            <a:endParaRPr lang="en-US" sz="2400" dirty="0"/>
          </a:p>
        </p:txBody>
      </p:sp>
      <p:pic>
        <p:nvPicPr>
          <p:cNvPr id="1028" name="Picture 4" descr="Navigating Bangkok's Suvarnabhumi Airport: Ultimate Guide for a Seamless  Journey » Agoda: See The World For Less">
            <a:extLst>
              <a:ext uri="{FF2B5EF4-FFF2-40B4-BE49-F238E27FC236}">
                <a16:creationId xmlns:a16="http://schemas.microsoft.com/office/drawing/2014/main" id="{7BF2150E-7604-0A6B-CBD3-F81706F42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569" y="1788910"/>
            <a:ext cx="5831431" cy="328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F2DB52-5678-6AA2-27A0-E401F49C0D6A}"/>
              </a:ext>
            </a:extLst>
          </p:cNvPr>
          <p:cNvSpPr txBox="1"/>
          <p:nvPr/>
        </p:nvSpPr>
        <p:spPr>
          <a:xfrm>
            <a:off x="6919377" y="5069090"/>
            <a:ext cx="50937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1: Bangkok Suvarnabhumi Airport (VTBS) Terminal Building</a:t>
            </a:r>
            <a:r>
              <a:rPr lang="en-US" sz="1100" i="1" baseline="30000" dirty="0"/>
              <a:t>[1]</a:t>
            </a:r>
            <a:endParaRPr lang="en-US" sz="11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C9FDD-885A-2542-E853-4A871F8D9119}"/>
              </a:ext>
            </a:extLst>
          </p:cNvPr>
          <p:cNvSpPr txBox="1"/>
          <p:nvPr/>
        </p:nvSpPr>
        <p:spPr>
          <a:xfrm>
            <a:off x="7478799" y="6394540"/>
            <a:ext cx="35949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i="1" baseline="30000" dirty="0"/>
              <a:t>[1]  </a:t>
            </a:r>
            <a:r>
              <a:rPr lang="en-US" sz="1100" i="1" dirty="0"/>
              <a:t>https://www.airportthai.co.th</a:t>
            </a:r>
          </a:p>
        </p:txBody>
      </p:sp>
    </p:spTree>
    <p:extLst>
      <p:ext uri="{BB962C8B-B14F-4D97-AF65-F5344CB8AC3E}">
        <p14:creationId xmlns:p14="http://schemas.microsoft.com/office/powerpoint/2010/main" val="3454390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67A2F-4BDB-1448-301D-D2E6C19E2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irplane">
                <a:extLst>
                  <a:ext uri="{FF2B5EF4-FFF2-40B4-BE49-F238E27FC236}">
                    <a16:creationId xmlns:a16="http://schemas.microsoft.com/office/drawing/2014/main" id="{67C1D6E8-7F05-BC68-2C2C-D63FD27C74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6686420"/>
                  </p:ext>
                </p:extLst>
              </p:nvPr>
            </p:nvGraphicFramePr>
            <p:xfrm rot="20805043" flipH="1">
              <a:off x="-7236089" y="-756015"/>
              <a:ext cx="8324117" cy="5371627"/>
            </p:xfrm>
            <a:graphic>
              <a:graphicData uri="http://schemas.microsoft.com/office/drawing/2017/model3d">
                <am3d:model3d r:embed="rId2">
                  <am3d:spPr>
                    <a:xfrm rot="20805043" flipH="1">
                      <a:off x="0" y="0"/>
                      <a:ext cx="8324117" cy="5371627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5486933" ay="-3536556" az="-55015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28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irplane">
                <a:extLst>
                  <a:ext uri="{FF2B5EF4-FFF2-40B4-BE49-F238E27FC236}">
                    <a16:creationId xmlns:a16="http://schemas.microsoft.com/office/drawing/2014/main" id="{67C1D6E8-7F05-BC68-2C2C-D63FD27C74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805043" flipH="1">
                <a:off x="-7236089" y="-756015"/>
                <a:ext cx="8324117" cy="537162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タイトル 1">
            <a:extLst>
              <a:ext uri="{FF2B5EF4-FFF2-40B4-BE49-F238E27FC236}">
                <a16:creationId xmlns:a16="http://schemas.microsoft.com/office/drawing/2014/main" id="{8F033D5D-8B66-07AC-046F-1670C58C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lang="en-US" altLang="ja-JP" sz="4000" b="1" i="1" dirty="0"/>
              <a:t>Background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2456DFA-F9C2-5DB1-F680-6B22B42DF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9F34D9-89AE-55ED-7E76-98E05B99E323}"/>
              </a:ext>
            </a:extLst>
          </p:cNvPr>
          <p:cNvSpPr txBox="1"/>
          <p:nvPr/>
        </p:nvSpPr>
        <p:spPr>
          <a:xfrm>
            <a:off x="458262" y="706625"/>
            <a:ext cx="609600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Suvarnabhumi Airport (VTBS)</a:t>
            </a:r>
            <a:r>
              <a:rPr lang="en-US" sz="2400" dirty="0"/>
              <a:t> is Thailand’s main international gateway, handling over </a:t>
            </a:r>
            <a:r>
              <a:rPr lang="en-US" sz="2400" b="1" dirty="0"/>
              <a:t>800 flights daily</a:t>
            </a:r>
            <a:r>
              <a:rPr lang="en-US" sz="2400" dirty="0"/>
              <a:t>, both domestic and international.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As Thailand continues to grow as a tourism and business hub, </a:t>
            </a:r>
            <a:r>
              <a:rPr lang="en-US" sz="2400" b="1" dirty="0"/>
              <a:t>air traffic congestion </a:t>
            </a:r>
            <a:r>
              <a:rPr lang="en-US" sz="2400" dirty="0"/>
              <a:t>has become more common—especially during peak hours.</a:t>
            </a:r>
          </a:p>
          <a:p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Weather conditions like storms and heavy rain often lead to </a:t>
            </a:r>
            <a:r>
              <a:rPr lang="en-US" sz="2400" b="1" dirty="0"/>
              <a:t>route changes</a:t>
            </a:r>
            <a:r>
              <a:rPr lang="en-US" sz="2400" dirty="0"/>
              <a:t>, </a:t>
            </a:r>
            <a:r>
              <a:rPr lang="en-US" sz="2400" b="1" dirty="0"/>
              <a:t>holding patterns</a:t>
            </a:r>
            <a:r>
              <a:rPr lang="en-US" sz="2400" dirty="0"/>
              <a:t>, or even </a:t>
            </a:r>
            <a:r>
              <a:rPr lang="en-US" sz="2400" b="1" dirty="0"/>
              <a:t>delays</a:t>
            </a:r>
            <a:r>
              <a:rPr lang="en-US" sz="2400" dirty="0"/>
              <a:t>, making air traffic management more complex.</a:t>
            </a:r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582EFC-E097-227C-3FE7-0995DB096230}"/>
              </a:ext>
            </a:extLst>
          </p:cNvPr>
          <p:cNvSpPr txBox="1"/>
          <p:nvPr/>
        </p:nvSpPr>
        <p:spPr>
          <a:xfrm>
            <a:off x="6621459" y="6525345"/>
            <a:ext cx="50937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Fig. 2: BKK Suvarnabhumi Airport (VTBS) Standard Arrival Chart - Instrument (STAR)-LOC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76C96-A91A-2D95-EA98-03BD5E3BC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630" y="691736"/>
            <a:ext cx="5143422" cy="586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88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F4E1F-FDC1-8754-5C78-F6DB9C5B8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CE7AEE-0835-8E26-7FBC-776F6BCA5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lang="en-US" altLang="ja-JP" sz="4000" b="1" i="1" dirty="0"/>
              <a:t>Problem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466EADB-F4B1-AE7F-68AD-28F654AF5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713D3F-2431-56A0-2DB4-A0D87D2B7D8C}"/>
              </a:ext>
            </a:extLst>
          </p:cNvPr>
          <p:cNvSpPr txBox="1"/>
          <p:nvPr/>
        </p:nvSpPr>
        <p:spPr>
          <a:xfrm>
            <a:off x="0" y="1075801"/>
            <a:ext cx="60960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Bangkok Air Traffic Challenge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Suvarnabhumi Airport (VTBS)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65 million passengers/year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300,000++ flights annually</a:t>
            </a:r>
          </a:p>
          <a:p>
            <a:pPr lvl="1"/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Weather Problems: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Frequent Thunderstorms (May-October)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Sudden Weather Changes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Maintain airport capacity VS Thunder Lighting Strike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What we learn: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How pilots avoid weather 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Does wind direction affect decisions 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When do pilot deviate 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Airplane">
                <a:extLst>
                  <a:ext uri="{FF2B5EF4-FFF2-40B4-BE49-F238E27FC236}">
                    <a16:creationId xmlns:a16="http://schemas.microsoft.com/office/drawing/2014/main" id="{219B273C-2B15-4020-86C2-742285101F0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4186810"/>
                  </p:ext>
                </p:extLst>
              </p:nvPr>
            </p:nvGraphicFramePr>
            <p:xfrm rot="20805043" flipH="1">
              <a:off x="4811558" y="-2225411"/>
              <a:ext cx="8400313" cy="2952490"/>
            </p:xfrm>
            <a:graphic>
              <a:graphicData uri="http://schemas.microsoft.com/office/drawing/2017/model3d">
                <am3d:model3d r:embed="rId2">
                  <am3d:spPr>
                    <a:xfrm rot="20805043" flipH="1">
                      <a:off x="0" y="0"/>
                      <a:ext cx="8400313" cy="295249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6282344" ay="-4168842" az="633926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28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Airplane">
                <a:extLst>
                  <a:ext uri="{FF2B5EF4-FFF2-40B4-BE49-F238E27FC236}">
                    <a16:creationId xmlns:a16="http://schemas.microsoft.com/office/drawing/2014/main" id="{219B273C-2B15-4020-86C2-742285101F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805043" flipH="1">
                <a:off x="4811558" y="-2225411"/>
                <a:ext cx="8400313" cy="295249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3D740C9F-F532-C6F0-EBF4-61A210B1B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065" y="719962"/>
            <a:ext cx="6560935" cy="56668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448A2B-B5DD-9EFE-1809-BFD10582A68B}"/>
              </a:ext>
            </a:extLst>
          </p:cNvPr>
          <p:cNvSpPr txBox="1"/>
          <p:nvPr/>
        </p:nvSpPr>
        <p:spPr>
          <a:xfrm>
            <a:off x="6364650" y="6386845"/>
            <a:ext cx="50937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3: Bangkok &amp; BKK Airport Weather Radar (2025-05-25 23:10:00)</a:t>
            </a:r>
          </a:p>
        </p:txBody>
      </p:sp>
    </p:spTree>
    <p:extLst>
      <p:ext uri="{BB962C8B-B14F-4D97-AF65-F5344CB8AC3E}">
        <p14:creationId xmlns:p14="http://schemas.microsoft.com/office/powerpoint/2010/main" val="1904262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240D0-106E-D637-1EDD-12891294A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C2671-51CA-0A13-B932-072866217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Solution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5743DF1-BC37-9929-DA2D-B89D6A58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44B161-974D-FDDC-1B4A-C1B24BF1F16F}"/>
              </a:ext>
            </a:extLst>
          </p:cNvPr>
          <p:cNvSpPr txBox="1"/>
          <p:nvPr/>
        </p:nvSpPr>
        <p:spPr>
          <a:xfrm>
            <a:off x="178859" y="671691"/>
            <a:ext cx="44450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created </a:t>
            </a:r>
            <a:r>
              <a:rPr lang="en-US" sz="2400" b="1" i="1" dirty="0"/>
              <a:t>Automated Weather Avoidance Analysis System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What does it do ?: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dirty="0"/>
              <a:t>Track all flight arriving at Suvarnabhumi Airport (VTBS)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dirty="0"/>
              <a:t>Analyzes real weather radar data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dirty="0"/>
              <a:t>Measures avoidance behavior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sz="2000" dirty="0"/>
              <a:t>Correlates with wind conditions</a:t>
            </a:r>
          </a:p>
          <a:p>
            <a:pPr lvl="1"/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Key Features Combining: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Real-Flight Positions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Actual Weather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Wind 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Automated 24/7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9CF8B1-07F3-B4F0-EF17-B151E2857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640" y="1353165"/>
            <a:ext cx="4118760" cy="49274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EC0B23-10D2-D4B9-F1A8-F909C200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1400" y="1353165"/>
            <a:ext cx="3530600" cy="4927492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Airplane">
                <a:extLst>
                  <a:ext uri="{FF2B5EF4-FFF2-40B4-BE49-F238E27FC236}">
                    <a16:creationId xmlns:a16="http://schemas.microsoft.com/office/drawing/2014/main" id="{EC9FA125-7B25-356F-65DC-EBAEC659AC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73506214"/>
                  </p:ext>
                </p:extLst>
              </p:nvPr>
            </p:nvGraphicFramePr>
            <p:xfrm rot="20805043" flipH="1">
              <a:off x="13650440" y="-4862845"/>
              <a:ext cx="8400313" cy="2952490"/>
            </p:xfrm>
            <a:graphic>
              <a:graphicData uri="http://schemas.microsoft.com/office/drawing/2017/model3d">
                <am3d:model3d r:embed="rId4">
                  <am3d:spPr>
                    <a:xfrm rot="20805043" flipH="1">
                      <a:off x="0" y="0"/>
                      <a:ext cx="8400313" cy="295249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6282344" ay="-4168842" az="633926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428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Airplane">
                <a:extLst>
                  <a:ext uri="{FF2B5EF4-FFF2-40B4-BE49-F238E27FC236}">
                    <a16:creationId xmlns:a16="http://schemas.microsoft.com/office/drawing/2014/main" id="{EC9FA125-7B25-356F-65DC-EBAEC659AC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805043" flipH="1">
                <a:off x="13650440" y="-4862845"/>
                <a:ext cx="8400313" cy="295249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46E15981-E279-A25A-34DD-1005CA953A6B}"/>
              </a:ext>
            </a:extLst>
          </p:cNvPr>
          <p:cNvSpPr txBox="1"/>
          <p:nvPr/>
        </p:nvSpPr>
        <p:spPr>
          <a:xfrm>
            <a:off x="5142873" y="6280657"/>
            <a:ext cx="6199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4: System Output Report Generated 2025-06-24 16:32:07</a:t>
            </a:r>
          </a:p>
        </p:txBody>
      </p:sp>
    </p:spTree>
    <p:extLst>
      <p:ext uri="{BB962C8B-B14F-4D97-AF65-F5344CB8AC3E}">
        <p14:creationId xmlns:p14="http://schemas.microsoft.com/office/powerpoint/2010/main" val="3317500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EA474-EABF-D4CE-63A5-21CC33A6A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41BB54-5F84-5EF7-94E0-181E0CC16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Data Sources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37EEE0E-8079-A2D8-D3A9-060462CCD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6</a:t>
            </a:fld>
            <a:endParaRPr kumimoji="1" lang="ja-JP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A59E9D-DFDE-F99D-E0AE-5473DE9909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01314"/>
              </p:ext>
            </p:extLst>
          </p:nvPr>
        </p:nvGraphicFramePr>
        <p:xfrm>
          <a:off x="1557753" y="1436805"/>
          <a:ext cx="9087208" cy="4143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818247963"/>
                    </a:ext>
                  </a:extLst>
                </a:gridCol>
                <a:gridCol w="3338830">
                  <a:extLst>
                    <a:ext uri="{9D8B030D-6E8A-4147-A177-3AD203B41FA5}">
                      <a16:colId xmlns:a16="http://schemas.microsoft.com/office/drawing/2014/main" val="3273643272"/>
                    </a:ext>
                  </a:extLst>
                </a:gridCol>
                <a:gridCol w="3025498">
                  <a:extLst>
                    <a:ext uri="{9D8B030D-6E8A-4147-A177-3AD203B41FA5}">
                      <a16:colId xmlns:a16="http://schemas.microsoft.com/office/drawing/2014/main" val="1387149464"/>
                    </a:ext>
                  </a:extLst>
                </a:gridCol>
              </a:tblGrid>
              <a:tr h="66406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✈️ FLIGHT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🌧️ WEATHER RADAR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🌬️ WIND DATA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825402"/>
                  </a:ext>
                </a:extLst>
              </a:tr>
              <a:tr h="66406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OpenSky</a:t>
                      </a:r>
                      <a:r>
                        <a:rPr lang="en-US" sz="2400" dirty="0"/>
                        <a:t> Network</a:t>
                      </a:r>
                      <a:r>
                        <a:rPr lang="en-US" sz="2400" baseline="30000" dirty="0"/>
                        <a:t>[1]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RainViewer</a:t>
                      </a:r>
                      <a:r>
                        <a:rPr lang="en-US" sz="2400" dirty="0"/>
                        <a:t> API</a:t>
                      </a:r>
                      <a:r>
                        <a:rPr lang="en-US" sz="2400" baseline="30000" dirty="0"/>
                        <a:t>[2]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METAR (VTBS)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664062"/>
                  </a:ext>
                </a:extLst>
              </a:tr>
              <a:tr h="664065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Precipitation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40022"/>
                  </a:ext>
                </a:extLst>
              </a:tr>
              <a:tr h="664065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Altitude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Intensity (</a:t>
                      </a:r>
                      <a:r>
                        <a:rPr lang="en-US" sz="2400" dirty="0" err="1"/>
                        <a:t>dBZ</a:t>
                      </a:r>
                      <a:r>
                        <a:rPr lang="en-US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Direction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939973"/>
                  </a:ext>
                </a:extLst>
              </a:tr>
              <a:tr h="664065"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Heading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Coverage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Gusts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34191"/>
                  </a:ext>
                </a:extLst>
              </a:tr>
              <a:tr h="664065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2400" dirty="0"/>
                        <a:t>Real-Time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2400" dirty="0"/>
                        <a:t>Every 5-10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Ø"/>
                      </a:pPr>
                      <a:r>
                        <a:rPr lang="en-US" sz="2400" dirty="0"/>
                        <a:t>Hourly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3304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85BE86-52FE-5661-F73B-FECFACC4C7CC}"/>
              </a:ext>
            </a:extLst>
          </p:cNvPr>
          <p:cNvSpPr txBox="1"/>
          <p:nvPr/>
        </p:nvSpPr>
        <p:spPr>
          <a:xfrm>
            <a:off x="1557753" y="5650104"/>
            <a:ext cx="907649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Coverage Area</a:t>
            </a:r>
            <a:r>
              <a:rPr lang="en-US" sz="2400" dirty="0"/>
              <a:t>: 80km radius around Airport (VTBS)</a:t>
            </a:r>
          </a:p>
          <a:p>
            <a:r>
              <a:rPr lang="en-US" sz="2400" b="1" i="1" dirty="0"/>
              <a:t>Collection Time</a:t>
            </a:r>
            <a:r>
              <a:rPr lang="en-US" sz="2400" dirty="0"/>
              <a:t>: Automated every 10 minutes</a:t>
            </a:r>
            <a:br>
              <a:rPr lang="en-US" sz="2400" dirty="0"/>
            </a:br>
            <a:r>
              <a:rPr lang="en-US" sz="1100" baseline="30000" dirty="0"/>
              <a:t>[1] </a:t>
            </a:r>
            <a:r>
              <a:rPr lang="en-US" sz="1100" baseline="30000" dirty="0">
                <a:hlinkClick r:id="rId2"/>
              </a:rPr>
              <a:t>https://opensky-network.org/</a:t>
            </a:r>
            <a:endParaRPr lang="en-US" sz="1100" baseline="30000" dirty="0"/>
          </a:p>
          <a:p>
            <a:r>
              <a:rPr lang="en-US" sz="1100" baseline="30000" dirty="0"/>
              <a:t>[2] </a:t>
            </a:r>
            <a:r>
              <a:rPr lang="en-US" sz="1100" baseline="30000" dirty="0">
                <a:hlinkClick r:id="rId3"/>
              </a:rPr>
              <a:t>https://www.rainviewer.com/api.html</a:t>
            </a:r>
            <a:endParaRPr lang="en-US" sz="1100" baseline="30000" dirty="0"/>
          </a:p>
          <a:p>
            <a:endParaRPr lang="en-US" sz="1100" baseline="300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Airplane">
                <a:extLst>
                  <a:ext uri="{FF2B5EF4-FFF2-40B4-BE49-F238E27FC236}">
                    <a16:creationId xmlns:a16="http://schemas.microsoft.com/office/drawing/2014/main" id="{7ECC17DD-571B-37E4-4EB0-4B0AB6B0CE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8010179"/>
                  </p:ext>
                </p:extLst>
              </p:nvPr>
            </p:nvGraphicFramePr>
            <p:xfrm rot="20805043" flipH="1">
              <a:off x="10549459" y="-116290"/>
              <a:ext cx="8362214" cy="2514379"/>
            </p:xfrm>
            <a:graphic>
              <a:graphicData uri="http://schemas.microsoft.com/office/drawing/2017/model3d">
                <am3d:model3d r:embed="rId4">
                  <am3d:spPr>
                    <a:xfrm rot="20805043" flipH="1">
                      <a:off x="0" y="0"/>
                      <a:ext cx="8362214" cy="2514379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1539748" ay="4856800" az="-152299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428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Airplane">
                <a:extLst>
                  <a:ext uri="{FF2B5EF4-FFF2-40B4-BE49-F238E27FC236}">
                    <a16:creationId xmlns:a16="http://schemas.microsoft.com/office/drawing/2014/main" id="{7ECC17DD-571B-37E4-4EB0-4B0AB6B0CE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805043" flipH="1">
                <a:off x="10549459" y="-116290"/>
                <a:ext cx="8362214" cy="25143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5525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0863F-48ED-238B-4A1C-E3083BCC5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F52036-A349-6E8E-D60B-6ED73D6AF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How It Works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E783A4D0-C986-1F9E-CFD6-D75FA4A4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7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4F7105-00CB-8D54-BF32-70252DDD6423}"/>
              </a:ext>
            </a:extLst>
          </p:cNvPr>
          <p:cNvSpPr txBox="1"/>
          <p:nvPr/>
        </p:nvSpPr>
        <p:spPr>
          <a:xfrm>
            <a:off x="178859" y="781388"/>
            <a:ext cx="630555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Filter Arrival Flights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Altitude ≤ 10,000ft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Within 80Km of VTBS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Descending Aircraft Only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Classify Wind Exposure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Calculate wind relative to approach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Categorize: HEADWIND | TAILWIND | CROSSWIND | CALM</a:t>
            </a:r>
          </a:p>
          <a:p>
            <a:pPr lvl="1"/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Analyze Weather Position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Extract radar intensity at aircraft location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Measure: Clear | Light | Moderate | Heavy</a:t>
            </a:r>
          </a:p>
          <a:p>
            <a:pPr lvl="1"/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b="1" dirty="0"/>
              <a:t>Detect Avoidance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Compare Actual VS Ideal Heading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If deviation &gt;20° + in Weather = AVOIDING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Assign Confidence Score (0-100%)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A43E6-97D9-EDB6-50BE-7247263881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73" t="608" r="28601"/>
          <a:stretch>
            <a:fillRect/>
          </a:stretch>
        </p:blipFill>
        <p:spPr>
          <a:xfrm>
            <a:off x="6350000" y="651558"/>
            <a:ext cx="5608115" cy="562258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Airplane">
                <a:extLst>
                  <a:ext uri="{FF2B5EF4-FFF2-40B4-BE49-F238E27FC236}">
                    <a16:creationId xmlns:a16="http://schemas.microsoft.com/office/drawing/2014/main" id="{31058F56-9967-05B7-135F-5F52EC8B73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615437"/>
                  </p:ext>
                </p:extLst>
              </p:nvPr>
            </p:nvGraphicFramePr>
            <p:xfrm rot="20805043" flipH="1">
              <a:off x="-14277769" y="6000651"/>
              <a:ext cx="8266973" cy="5638303"/>
            </p:xfrm>
            <a:graphic>
              <a:graphicData uri="http://schemas.microsoft.com/office/drawing/2017/model3d">
                <am3d:model3d r:embed="rId3">
                  <am3d:spPr>
                    <a:xfrm rot="20805043" flipH="1">
                      <a:off x="0" y="0"/>
                      <a:ext cx="8266973" cy="5638303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5214171" ay="3327800" az="51745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4289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Airplane">
                <a:extLst>
                  <a:ext uri="{FF2B5EF4-FFF2-40B4-BE49-F238E27FC236}">
                    <a16:creationId xmlns:a16="http://schemas.microsoft.com/office/drawing/2014/main" id="{31058F56-9967-05B7-135F-5F52EC8B73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0805043" flipH="1">
                <a:off x="-14277769" y="6000651"/>
                <a:ext cx="8266973" cy="5638303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24DB876-EF69-5CC6-856B-C4EB8CEB8D7D}"/>
              </a:ext>
            </a:extLst>
          </p:cNvPr>
          <p:cNvSpPr txBox="1"/>
          <p:nvPr/>
        </p:nvSpPr>
        <p:spPr>
          <a:xfrm>
            <a:off x="6621459" y="6261243"/>
            <a:ext cx="50937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5: Wind &amp; Weather Avoidance Analysis Interface (2025-06-24 16:30)</a:t>
            </a:r>
          </a:p>
        </p:txBody>
      </p:sp>
    </p:spTree>
    <p:extLst>
      <p:ext uri="{BB962C8B-B14F-4D97-AF65-F5344CB8AC3E}">
        <p14:creationId xmlns:p14="http://schemas.microsoft.com/office/powerpoint/2010/main" val="541300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A0C06-3278-908F-DAF7-CFE430612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AA8CA5-BC49-3898-D9E9-76CBEF7B8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Results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84D2625D-D748-FD34-D904-7D3F45C39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8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82A80F-F69B-3570-8F82-0D61CA10A879}"/>
              </a:ext>
            </a:extLst>
          </p:cNvPr>
          <p:cNvSpPr txBox="1"/>
          <p:nvPr/>
        </p:nvSpPr>
        <p:spPr>
          <a:xfrm>
            <a:off x="61369" y="1554858"/>
            <a:ext cx="53666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Analysis Results ( June 24, 2025 16:30 )</a:t>
            </a:r>
          </a:p>
          <a:p>
            <a:endParaRPr lang="en-US" b="1" dirty="0"/>
          </a:p>
          <a:p>
            <a:endParaRPr lang="en-US" b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DE55AA9-B1D4-042C-99DC-87A1CADF4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67172"/>
              </p:ext>
            </p:extLst>
          </p:nvPr>
        </p:nvGraphicFramePr>
        <p:xfrm>
          <a:off x="61369" y="2388663"/>
          <a:ext cx="5004590" cy="21945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21243">
                  <a:extLst>
                    <a:ext uri="{9D8B030D-6E8A-4147-A177-3AD203B41FA5}">
                      <a16:colId xmlns:a16="http://schemas.microsoft.com/office/drawing/2014/main" val="3562092738"/>
                    </a:ext>
                  </a:extLst>
                </a:gridCol>
                <a:gridCol w="2683347">
                  <a:extLst>
                    <a:ext uri="{9D8B030D-6E8A-4147-A177-3AD203B41FA5}">
                      <a16:colId xmlns:a16="http://schemas.microsoft.com/office/drawing/2014/main" val="3365774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Total Arrival Flights: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99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Wind Condition: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HEADWIND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351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Current Wind: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11kt/180°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516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Weather Activity: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MINIMAL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74505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BA889E3-3772-49EE-13F8-9DB31DCB74F2}"/>
              </a:ext>
            </a:extLst>
          </p:cNvPr>
          <p:cNvSpPr txBox="1"/>
          <p:nvPr/>
        </p:nvSpPr>
        <p:spPr>
          <a:xfrm>
            <a:off x="-11857" y="4659491"/>
            <a:ext cx="536669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Key Observations: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 weather encounters (clear conditions)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 avoidance behavior detected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confidence: 93%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14/15 flights with HIGH confidence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3CD443-FF4D-D660-5B10-00BD43AF0E22}"/>
              </a:ext>
            </a:extLst>
          </p:cNvPr>
          <p:cNvSpPr txBox="1"/>
          <p:nvPr/>
        </p:nvSpPr>
        <p:spPr>
          <a:xfrm>
            <a:off x="6263149" y="6386845"/>
            <a:ext cx="50937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6: Analysis Results Dashboard showing weather avoidance patterns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CEF5DA3-242C-CAC7-1068-2958DBD07A08}"/>
              </a:ext>
            </a:extLst>
          </p:cNvPr>
          <p:cNvGrpSpPr/>
          <p:nvPr/>
        </p:nvGrpSpPr>
        <p:grpSpPr>
          <a:xfrm>
            <a:off x="5428063" y="1218700"/>
            <a:ext cx="6763937" cy="5165338"/>
            <a:chOff x="5428063" y="1218700"/>
            <a:chExt cx="6763937" cy="516533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E9E87A-465E-EC81-7410-5FCAC7D5119A}"/>
                </a:ext>
              </a:extLst>
            </p:cNvPr>
            <p:cNvGrpSpPr/>
            <p:nvPr/>
          </p:nvGrpSpPr>
          <p:grpSpPr>
            <a:xfrm>
              <a:off x="5428063" y="1360007"/>
              <a:ext cx="6763937" cy="5024031"/>
              <a:chOff x="5428063" y="1360007"/>
              <a:chExt cx="6763937" cy="502403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B1F3C98-7474-7241-CF8D-3A66A0FE38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28063" y="1360007"/>
                <a:ext cx="6763937" cy="5024031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BD3086A-BE8C-0E18-035D-7ECD992313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8420" t="15536" r="67802" b="57535"/>
              <a:stretch>
                <a:fillRect/>
              </a:stretch>
            </p:blipFill>
            <p:spPr>
              <a:xfrm>
                <a:off x="5568191" y="3947021"/>
                <a:ext cx="2035444" cy="2220575"/>
              </a:xfrm>
              <a:prstGeom prst="rect">
                <a:avLst/>
              </a:prstGeom>
            </p:spPr>
          </p:pic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14D0B6C-7A28-E9FE-8A63-D9F3D9954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2539" y="1218700"/>
              <a:ext cx="4395641" cy="37836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5894064-E4AF-F2D9-DFCE-132176BF4FA0}"/>
              </a:ext>
            </a:extLst>
          </p:cNvPr>
          <p:cNvSpPr txBox="1"/>
          <p:nvPr/>
        </p:nvSpPr>
        <p:spPr>
          <a:xfrm>
            <a:off x="5393030" y="817695"/>
            <a:ext cx="6834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Wind &amp; Weather Avoidance Analysis</a:t>
            </a:r>
          </a:p>
          <a:p>
            <a:pPr algn="ctr"/>
            <a:r>
              <a:rPr lang="en-US" sz="2000" dirty="0">
                <a:latin typeface="+mj-lt"/>
              </a:rPr>
              <a:t>METAR VTBS: 11kt/180°| Altitude Filter ≤ 10,000ft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Airplane">
                <a:extLst>
                  <a:ext uri="{FF2B5EF4-FFF2-40B4-BE49-F238E27FC236}">
                    <a16:creationId xmlns:a16="http://schemas.microsoft.com/office/drawing/2014/main" id="{BB25314F-5EB4-8463-525F-77A1503F83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1191412"/>
                  </p:ext>
                </p:extLst>
              </p:nvPr>
            </p:nvGraphicFramePr>
            <p:xfrm rot="20805043" flipH="1">
              <a:off x="-1830308" y="5631064"/>
              <a:ext cx="8228874" cy="2590571"/>
            </p:xfrm>
            <a:graphic>
              <a:graphicData uri="http://schemas.microsoft.com/office/drawing/2017/model3d">
                <am3d:model3d r:embed="rId4">
                  <am3d:spPr>
                    <a:xfrm rot="20805043" flipH="1">
                      <a:off x="0" y="0"/>
                      <a:ext cx="8228874" cy="2590571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189230" ay="-4279348" az="210102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4289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Airplane">
                <a:extLst>
                  <a:ext uri="{FF2B5EF4-FFF2-40B4-BE49-F238E27FC236}">
                    <a16:creationId xmlns:a16="http://schemas.microsoft.com/office/drawing/2014/main" id="{BB25314F-5EB4-8463-525F-77A1503F83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805043" flipH="1">
                <a:off x="-1830308" y="5631064"/>
                <a:ext cx="8228874" cy="259057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5833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B76A7-ADFD-E54D-B10E-1799A68A2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FD5EC9-5E06-6EBB-0F30-D3F3FC638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382" y="136524"/>
            <a:ext cx="10369152" cy="442763"/>
          </a:xfrm>
        </p:spPr>
        <p:txBody>
          <a:bodyPr/>
          <a:lstStyle/>
          <a:p>
            <a:r>
              <a:rPr kumimoji="1" lang="en-US" altLang="ja-JP" sz="4000" b="1" i="1" dirty="0"/>
              <a:t>Expected Patterns</a:t>
            </a:r>
            <a:endParaRPr kumimoji="1" lang="ja-JP" altLang="en-US" sz="4000" b="1" i="1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091FE84-519C-3A2E-EE7B-24DDAD7EF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8E5C-A572-468D-8598-CE214D70D8BB}" type="slidenum">
              <a:rPr kumimoji="1" lang="ja-JP" altLang="en-US" smtClean="0"/>
              <a:pPr/>
              <a:t>9</a:t>
            </a:fld>
            <a:endParaRPr kumimoji="1" lang="ja-JP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68506A-4A94-288C-5132-2C5716BBE33E}"/>
              </a:ext>
            </a:extLst>
          </p:cNvPr>
          <p:cNvSpPr txBox="1"/>
          <p:nvPr/>
        </p:nvSpPr>
        <p:spPr>
          <a:xfrm>
            <a:off x="133350" y="670741"/>
            <a:ext cx="4682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Expected During Weather Events: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48D926-299B-A817-E3AE-069AEE87A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365915"/>
              </p:ext>
            </p:extLst>
          </p:nvPr>
        </p:nvGraphicFramePr>
        <p:xfrm>
          <a:off x="133350" y="1451470"/>
          <a:ext cx="6388100" cy="1992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712">
                  <a:extLst>
                    <a:ext uri="{9D8B030D-6E8A-4147-A177-3AD203B41FA5}">
                      <a16:colId xmlns:a16="http://schemas.microsoft.com/office/drawing/2014/main" val="259798001"/>
                    </a:ext>
                  </a:extLst>
                </a:gridCol>
                <a:gridCol w="3505388">
                  <a:extLst>
                    <a:ext uri="{9D8B030D-6E8A-4147-A177-3AD203B41FA5}">
                      <a16:colId xmlns:a16="http://schemas.microsoft.com/office/drawing/2014/main" val="25056357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/>
                        <a:t>Wind 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Expected Behavior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711947"/>
                  </a:ext>
                </a:extLst>
              </a:tr>
              <a:tr h="407264">
                <a:tc>
                  <a:txBody>
                    <a:bodyPr/>
                    <a:lstStyle/>
                    <a:p>
                      <a:r>
                        <a:rPr lang="en-US" sz="2000" dirty="0"/>
                        <a:t>🔄 CROSSWIND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Highest caution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489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⬅️ HEADWIND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Moderate avoid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288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➡️ TAILWIND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Least avoidance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01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⏹️ CALM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Minimal changes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12049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5EA9916-6F9C-8D64-DE78-7B647AA20B7F}"/>
              </a:ext>
            </a:extLst>
          </p:cNvPr>
          <p:cNvSpPr txBox="1"/>
          <p:nvPr/>
        </p:nvSpPr>
        <p:spPr>
          <a:xfrm>
            <a:off x="133350" y="3484881"/>
            <a:ext cx="692679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Decision Zones: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&gt; 60 Km: Free Maneuvering – Large deviations possible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40 – 60 Km: Critical Decisions – Most avoidance here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20 – 40Km: Limited Options – Minor adjustment only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&lt; 20 KM: Must Continue – Too close to deviate</a:t>
            </a:r>
          </a:p>
          <a:p>
            <a:endParaRPr lang="en-US" dirty="0"/>
          </a:p>
          <a:p>
            <a:r>
              <a:rPr lang="en-US" sz="2400" b="1" dirty="0"/>
              <a:t>Altitude Factor: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&gt;5,000 ft: More Likely to avoid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/>
              <a:t>&lt;3,000 ft: Committed to Landing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10DDEA-AACE-708E-9ACA-5E494948E6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39" r="8048"/>
          <a:stretch>
            <a:fillRect/>
          </a:stretch>
        </p:blipFill>
        <p:spPr>
          <a:xfrm>
            <a:off x="7060141" y="670741"/>
            <a:ext cx="4768850" cy="55165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8EF8B3-6D16-13A4-1C6D-76D582DB82DF}"/>
              </a:ext>
            </a:extLst>
          </p:cNvPr>
          <p:cNvSpPr txBox="1"/>
          <p:nvPr/>
        </p:nvSpPr>
        <p:spPr>
          <a:xfrm>
            <a:off x="6673750" y="6187259"/>
            <a:ext cx="55416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Fig. 8: Flight IGO1057 Weather Avoidance Example (2025/06/23 01:40)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Airplane">
                <a:extLst>
                  <a:ext uri="{FF2B5EF4-FFF2-40B4-BE49-F238E27FC236}">
                    <a16:creationId xmlns:a16="http://schemas.microsoft.com/office/drawing/2014/main" id="{63ADE8C8-E6A7-9023-A3C8-A4D495FCB3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89056766"/>
                  </p:ext>
                </p:extLst>
              </p:nvPr>
            </p:nvGraphicFramePr>
            <p:xfrm rot="713355" flipH="1">
              <a:off x="19893298" y="-3865847"/>
              <a:ext cx="8076492" cy="3066780"/>
            </p:xfrm>
            <a:graphic>
              <a:graphicData uri="http://schemas.microsoft.com/office/drawing/2017/model3d">
                <am3d:model3d r:embed="rId3">
                  <am3d:spPr>
                    <a:xfrm rot="713355" flipH="1">
                      <a:off x="0" y="0"/>
                      <a:ext cx="8076492" cy="3066780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952571" ay="3937364" az="8714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4289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Airplane">
                <a:extLst>
                  <a:ext uri="{FF2B5EF4-FFF2-40B4-BE49-F238E27FC236}">
                    <a16:creationId xmlns:a16="http://schemas.microsoft.com/office/drawing/2014/main" id="{63ADE8C8-E6A7-9023-A3C8-A4D495FCB3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713355" flipH="1">
                <a:off x="19893298" y="-3865847"/>
                <a:ext cx="8076492" cy="30667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6026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resentWaseda">
      <a:majorFont>
        <a:latin typeface="Montserra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944</Words>
  <Application>Microsoft Office PowerPoint</Application>
  <PresentationFormat>Widescreen</PresentationFormat>
  <Paragraphs>202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游ゴシック</vt:lpstr>
      <vt:lpstr>Arial</vt:lpstr>
      <vt:lpstr>Courier New</vt:lpstr>
      <vt:lpstr>IPA Pゴシック</vt:lpstr>
      <vt:lpstr>Montserrat</vt:lpstr>
      <vt:lpstr>Open Sans</vt:lpstr>
      <vt:lpstr>Times New Roman</vt:lpstr>
      <vt:lpstr>Wingdings</vt:lpstr>
      <vt:lpstr>Office テーマ</vt:lpstr>
      <vt:lpstr>PowerPoint Presentation</vt:lpstr>
      <vt:lpstr>Introduction</vt:lpstr>
      <vt:lpstr>Background</vt:lpstr>
      <vt:lpstr>Problem</vt:lpstr>
      <vt:lpstr>Solution</vt:lpstr>
      <vt:lpstr>Data Sources</vt:lpstr>
      <vt:lpstr>How It Works</vt:lpstr>
      <vt:lpstr>Results</vt:lpstr>
      <vt:lpstr>Expected Patterns</vt:lpstr>
      <vt:lpstr>System Capabilities</vt:lpstr>
      <vt:lpstr>Future Development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shibalemmon</dc:creator>
  <cp:lastModifiedBy>. oOHymnKritOo .</cp:lastModifiedBy>
  <cp:revision>14</cp:revision>
  <dcterms:created xsi:type="dcterms:W3CDTF">2025-06-16T13:47:30Z</dcterms:created>
  <dcterms:modified xsi:type="dcterms:W3CDTF">2025-06-25T16:27:37Z</dcterms:modified>
</cp:coreProperties>
</file>

<file path=docProps/thumbnail.jpeg>
</file>